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256" r:id="rId2"/>
    <p:sldId id="409" r:id="rId3"/>
    <p:sldId id="410" r:id="rId4"/>
    <p:sldId id="411" r:id="rId5"/>
    <p:sldId id="412" r:id="rId6"/>
    <p:sldId id="416" r:id="rId7"/>
    <p:sldId id="413" r:id="rId8"/>
    <p:sldId id="414" r:id="rId9"/>
    <p:sldId id="415" r:id="rId10"/>
    <p:sldId id="419" r:id="rId11"/>
    <p:sldId id="420" r:id="rId12"/>
    <p:sldId id="421" r:id="rId13"/>
    <p:sldId id="422" r:id="rId14"/>
    <p:sldId id="423" r:id="rId15"/>
    <p:sldId id="424" r:id="rId16"/>
    <p:sldId id="425" r:id="rId17"/>
    <p:sldId id="418" r:id="rId18"/>
    <p:sldId id="427" r:id="rId19"/>
    <p:sldId id="426" r:id="rId20"/>
    <p:sldId id="417" r:id="rId21"/>
    <p:sldId id="273" r:id="rId22"/>
    <p:sldId id="29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55" autoAdjust="0"/>
    <p:restoredTop sz="94660"/>
  </p:normalViewPr>
  <p:slideViewPr>
    <p:cSldViewPr snapToGrid="0">
      <p:cViewPr varScale="1">
        <p:scale>
          <a:sx n="64" d="100"/>
          <a:sy n="64" d="100"/>
        </p:scale>
        <p:origin x="102"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12F9F-73D0-48B2-ACE1-C5E057628077}" type="datetimeFigureOut">
              <a:rPr lang="en-US" smtClean="0"/>
              <a:t>3/8/2015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66A5-C4A5-4D92-AD7A-6320CFC5E776}" type="slidenum">
              <a:rPr lang="en-US" smtClean="0"/>
              <a:t>‹#›</a:t>
            </a:fld>
            <a:endParaRPr lang="en-US"/>
          </a:p>
        </p:txBody>
      </p:sp>
    </p:spTree>
    <p:extLst>
      <p:ext uri="{BB962C8B-B14F-4D97-AF65-F5344CB8AC3E}">
        <p14:creationId xmlns:p14="http://schemas.microsoft.com/office/powerpoint/2010/main" val="314225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E66A5-C4A5-4D92-AD7A-6320CFC5E776}" type="slidenum">
              <a:rPr lang="en-US" smtClean="0"/>
              <a:t>1</a:t>
            </a:fld>
            <a:endParaRPr lang="en-US" dirty="0"/>
          </a:p>
        </p:txBody>
      </p:sp>
    </p:spTree>
    <p:extLst>
      <p:ext uri="{BB962C8B-B14F-4D97-AF65-F5344CB8AC3E}">
        <p14:creationId xmlns:p14="http://schemas.microsoft.com/office/powerpoint/2010/main" val="2338107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0C90DC-11A1-4D3D-84DC-563AA8A1307B}" type="datetime1">
              <a:rPr lang="en-US" smtClean="0"/>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30683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067"/>
            <a:ext cx="10515600" cy="6053666"/>
          </a:xfrm>
        </p:spPr>
        <p:txBody>
          <a:bodyPr/>
          <a:lstStyle>
            <a:lvl2pPr marL="744520" indent="-287331">
              <a:buFont typeface="Calibri" panose="020F0502020204030204" pitchFamily="34" charset="0"/>
              <a:buChar char="‒"/>
              <a:defRPr sz="2000">
                <a:solidFill>
                  <a:schemeClr val="bg1">
                    <a:lumMod val="50000"/>
                  </a:schemeClr>
                </a:solidFill>
              </a:defRPr>
            </a:lvl2pPr>
            <a:lvl3pPr marL="1262031" indent="-347654">
              <a:buFont typeface="+mj-lt"/>
              <a:buAutoNum type="arabicPeriod"/>
              <a:defRPr sz="1600">
                <a:solidFill>
                  <a:schemeClr val="bg1">
                    <a:lumMod val="50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B1447DD8-E7A5-4F42-AABD-D847A96248D9}" type="datetime1">
              <a:rPr lang="en-US" smtClean="0"/>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01610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59AC9-CFD3-47A2-8646-D827F383DD39}" type="datetime1">
              <a:rPr lang="en-US" smtClean="0"/>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98219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D9087F-33A4-4471-A179-CF50B8DE0651}" type="datetime1">
              <a:rPr lang="en-US" smtClean="0"/>
              <a:t>3/8/2015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80277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52FC55-D18F-4148-93B8-95E22D902575}" type="datetime1">
              <a:rPr lang="en-US" smtClean="0"/>
              <a:t>3/8/2015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8630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46659E-5604-4DA8-81A0-6E298BCC8147}" type="datetime1">
              <a:rPr lang="en-US" smtClean="0"/>
              <a:t>3/8/2015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88548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DF759-5183-4D43-9C31-73B6CD05FD3D}" type="datetime1">
              <a:rPr lang="en-US" smtClean="0"/>
              <a:t>3/8/2015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941349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A35FF-DB7B-4F5A-8CAF-2F51B8308F67}" type="datetime1">
              <a:rPr lang="en-US" smtClean="0"/>
              <a:t>3/8/2015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46807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9"/>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4A74B-B6FE-45F4-9752-E850E2AFEAE5}" type="datetime1">
              <a:rPr lang="en-US" smtClean="0"/>
              <a:t>3/8/2015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54642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FCC02-B125-48CD-AA3F-63014D7CAC59}" type="datetime1">
              <a:rPr lang="en-US" smtClean="0"/>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0130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E7A0-07FF-4C87-9070-D1F1A1F38BFD}" type="datetime1">
              <a:rPr lang="en-US" smtClean="0"/>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17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5874E-8C2D-41FC-B25F-89567AFE5BB5}" type="datetime1">
              <a:rPr lang="en-US" smtClean="0"/>
              <a:t>3/8/2015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C059E-16DE-4C0D-A377-2C3D2DE09514}" type="slidenum">
              <a:rPr lang="en-US" smtClean="0"/>
              <a:t>‹#›</a:t>
            </a:fld>
            <a:endParaRPr lang="en-US"/>
          </a:p>
        </p:txBody>
      </p:sp>
    </p:spTree>
    <p:extLst>
      <p:ext uri="{BB962C8B-B14F-4D97-AF65-F5344CB8AC3E}">
        <p14:creationId xmlns:p14="http://schemas.microsoft.com/office/powerpoint/2010/main" val="3184998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accent5">
              <a:lumMod val="75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accent5">
              <a:lumMod val="75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Appearances</a:t>
            </a:r>
            <a:endParaRPr lang="en-US" sz="9600"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17286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1Th 5:22  Abstain from all appearance of evil.</a:t>
            </a:r>
          </a:p>
          <a:p>
            <a:pPr lvl="1"/>
            <a:r>
              <a:rPr lang="en-US" dirty="0"/>
              <a:t>This verse is preached at Christians as “you should abstain from appearing to others that you are doing evil.”</a:t>
            </a:r>
          </a:p>
          <a:p>
            <a:pPr lvl="1"/>
            <a:r>
              <a:rPr lang="en-US" dirty="0"/>
              <a:t>This is applied to things like walking into a bar. Going to the movies. Being around people that smoke, drink, curse, etc.</a:t>
            </a:r>
          </a:p>
          <a:p>
            <a:pPr lvl="1"/>
            <a:r>
              <a:rPr lang="en-US" dirty="0"/>
              <a:t>So if what I am doing could possibly appear to be evil, I should stay away. If anyone could think, even misunderstanding, that I am doing evil things, I am doing wrong.</a:t>
            </a:r>
          </a:p>
        </p:txBody>
      </p:sp>
      <p:sp>
        <p:nvSpPr>
          <p:cNvPr id="3" name="Slide Number Placeholder 2"/>
          <p:cNvSpPr>
            <a:spLocks noGrp="1"/>
          </p:cNvSpPr>
          <p:nvPr>
            <p:ph type="sldNum" sz="quarter" idx="12"/>
          </p:nvPr>
        </p:nvSpPr>
        <p:spPr/>
        <p:txBody>
          <a:bodyPr/>
          <a:lstStyle/>
          <a:p>
            <a:fld id="{172C059E-16DE-4C0D-A377-2C3D2DE09514}" type="slidenum">
              <a:rPr lang="en-US" smtClean="0"/>
              <a:t>2</a:t>
            </a:fld>
            <a:endParaRPr lang="en-US"/>
          </a:p>
        </p:txBody>
      </p:sp>
    </p:spTree>
    <p:extLst>
      <p:ext uri="{BB962C8B-B14F-4D97-AF65-F5344CB8AC3E}">
        <p14:creationId xmlns:p14="http://schemas.microsoft.com/office/powerpoint/2010/main" val="2438648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a:t>Eze</a:t>
            </a:r>
            <a:r>
              <a:rPr lang="en-US" dirty="0"/>
              <a:t> 1:5  Also out of the midst thereof came the likeness of four living creatures. And this was their </a:t>
            </a:r>
            <a:r>
              <a:rPr lang="en-US" b="1" dirty="0"/>
              <a:t>appearance</a:t>
            </a:r>
            <a:r>
              <a:rPr lang="en-US" dirty="0"/>
              <a:t>; they had the </a:t>
            </a:r>
            <a:r>
              <a:rPr lang="en-US" b="1" dirty="0"/>
              <a:t>likeness</a:t>
            </a:r>
            <a:r>
              <a:rPr lang="en-US" dirty="0"/>
              <a:t> of a man.</a:t>
            </a:r>
          </a:p>
          <a:p>
            <a:r>
              <a:rPr lang="en-US" dirty="0" err="1"/>
              <a:t>Eze</a:t>
            </a:r>
            <a:r>
              <a:rPr lang="en-US" dirty="0"/>
              <a:t> 1:13  As for the </a:t>
            </a:r>
            <a:r>
              <a:rPr lang="en-US" b="1" dirty="0"/>
              <a:t>likeness</a:t>
            </a:r>
            <a:r>
              <a:rPr lang="en-US" dirty="0"/>
              <a:t> of the living creatures, their </a:t>
            </a:r>
            <a:r>
              <a:rPr lang="en-US" b="1" dirty="0"/>
              <a:t>appearance</a:t>
            </a:r>
            <a:r>
              <a:rPr lang="en-US" dirty="0"/>
              <a:t> was like burning coals of fire, and like the appearance of lamps: it went up and down among the living creatures; and the fire was bright, and out of the fire went forth lightning.</a:t>
            </a:r>
          </a:p>
          <a:p>
            <a:pPr lvl="1"/>
            <a:r>
              <a:rPr lang="en-US" dirty="0" smtClean="0"/>
              <a:t>Appearance is what something looks like. How would you describe it.</a:t>
            </a:r>
          </a:p>
          <a:p>
            <a:pPr lvl="1"/>
            <a:r>
              <a:rPr lang="en-US" dirty="0" smtClean="0"/>
              <a:t>Well </a:t>
            </a:r>
            <a:r>
              <a:rPr lang="en-US" dirty="0"/>
              <a:t>so far that does nothing to argue against this teaching…</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a:t>
            </a:fld>
            <a:endParaRPr lang="en-US"/>
          </a:p>
        </p:txBody>
      </p:sp>
    </p:spTree>
    <p:extLst>
      <p:ext uri="{BB962C8B-B14F-4D97-AF65-F5344CB8AC3E}">
        <p14:creationId xmlns:p14="http://schemas.microsoft.com/office/powerpoint/2010/main" val="2937854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err="1"/>
              <a:t>Eze</a:t>
            </a:r>
            <a:r>
              <a:rPr lang="en-US" dirty="0"/>
              <a:t> 43:3  And it was according to the </a:t>
            </a:r>
            <a:r>
              <a:rPr lang="en-US" b="1" u="sng" dirty="0"/>
              <a:t>appearance of the vision which I saw</a:t>
            </a:r>
            <a:r>
              <a:rPr lang="en-US" dirty="0"/>
              <a:t>, even according to the vision that I saw when I came to destroy the city: and the visions were like the vision that I saw by the river </a:t>
            </a:r>
            <a:r>
              <a:rPr lang="en-US" dirty="0" err="1"/>
              <a:t>Chebar</a:t>
            </a:r>
            <a:r>
              <a:rPr lang="en-US" dirty="0"/>
              <a:t>; and I fell upon my face.</a:t>
            </a:r>
          </a:p>
          <a:p>
            <a:pPr lvl="1"/>
            <a:r>
              <a:rPr lang="en-US" dirty="0"/>
              <a:t>When God gives someone a vision, do they see what they want to see? Or do they merely see what appears to them</a:t>
            </a:r>
            <a:r>
              <a:rPr lang="en-US" dirty="0" smtClean="0"/>
              <a:t>?</a:t>
            </a:r>
            <a:r>
              <a:rPr lang="en-US" dirty="0"/>
              <a:t> </a:t>
            </a:r>
            <a:endParaRPr lang="en-US" dirty="0" smtClean="0"/>
          </a:p>
          <a:p>
            <a:pPr lvl="1"/>
            <a:r>
              <a:rPr lang="en-US" dirty="0" smtClean="0"/>
              <a:t>Appearance </a:t>
            </a:r>
            <a:r>
              <a:rPr lang="en-US" dirty="0"/>
              <a:t>is what YOU see. What is </a:t>
            </a:r>
            <a:r>
              <a:rPr lang="en-US" u="sng" dirty="0"/>
              <a:t>manifest</a:t>
            </a:r>
            <a:r>
              <a:rPr lang="en-US" dirty="0"/>
              <a:t> to you. </a:t>
            </a:r>
          </a:p>
          <a:p>
            <a:pPr lvl="1"/>
            <a:r>
              <a:rPr lang="en-US" dirty="0" smtClean="0"/>
              <a:t>So then, I believe 1 Thessalonians 5:22 is telling us to abstain from the manifestation of evil.</a:t>
            </a:r>
          </a:p>
          <a:p>
            <a:pPr lvl="1"/>
            <a:r>
              <a:rPr lang="en-US" dirty="0" smtClean="0"/>
              <a:t>If you or recognize evil, get away from it. If evil appears to you, stay away.</a:t>
            </a:r>
          </a:p>
          <a:p>
            <a:pPr lvl="1"/>
            <a:r>
              <a:rPr lang="en-US" dirty="0" smtClean="0"/>
              <a:t>Not: abstain from anything that others might think is evil. </a:t>
            </a:r>
          </a:p>
          <a:p>
            <a:pPr lvl="0"/>
            <a:r>
              <a:rPr lang="en-US" dirty="0" smtClean="0"/>
              <a:t>Numbers </a:t>
            </a:r>
            <a:r>
              <a:rPr lang="en-US" dirty="0"/>
              <a:t>9:15-16  And on the day that the tabernacle was reared up the cloud covered the tabernacle, namely, the tent of the testimony: and at even there was upon the tabernacle as it were the appearance of fire, until the morning.  16  So it was </a:t>
            </a:r>
            <a:r>
              <a:rPr lang="en-US" dirty="0" err="1"/>
              <a:t>alway</a:t>
            </a:r>
            <a:r>
              <a:rPr lang="en-US" dirty="0"/>
              <a:t>: the cloud covered it by day, and </a:t>
            </a:r>
            <a:r>
              <a:rPr lang="en-US" u="sng" dirty="0"/>
              <a:t>the appearance of fire</a:t>
            </a:r>
            <a:r>
              <a:rPr lang="en-US" dirty="0"/>
              <a:t> by night.</a:t>
            </a:r>
          </a:p>
          <a:p>
            <a:pPr lvl="1"/>
            <a:r>
              <a:rPr lang="en-US" dirty="0" smtClean="0"/>
              <a:t>Was </a:t>
            </a:r>
            <a:r>
              <a:rPr lang="en-US" dirty="0"/>
              <a:t>it a fire, or did the people just think it looked kind of like a fire?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a:t>
            </a:fld>
            <a:endParaRPr lang="en-US"/>
          </a:p>
        </p:txBody>
      </p:sp>
    </p:spTree>
    <p:extLst>
      <p:ext uri="{BB962C8B-B14F-4D97-AF65-F5344CB8AC3E}">
        <p14:creationId xmlns:p14="http://schemas.microsoft.com/office/powerpoint/2010/main" val="2894544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err="1"/>
              <a:t>Exo</a:t>
            </a:r>
            <a:r>
              <a:rPr lang="en-US" dirty="0"/>
              <a:t> 40:38  For the cloud of the LORD was upon the tabernacle by day, and </a:t>
            </a:r>
            <a:r>
              <a:rPr lang="en-US" b="1" u="sng" dirty="0"/>
              <a:t>fire was on it </a:t>
            </a:r>
            <a:r>
              <a:rPr lang="en-US" dirty="0"/>
              <a:t>by night, in the sight of all the house of Israel, throughout all their journeys.</a:t>
            </a:r>
          </a:p>
          <a:p>
            <a:pPr lvl="1"/>
            <a:r>
              <a:rPr lang="en-US" dirty="0" smtClean="0"/>
              <a:t>It </a:t>
            </a:r>
            <a:r>
              <a:rPr lang="en-US" dirty="0"/>
              <a:t>was fire. When fire appears, fire is present. </a:t>
            </a:r>
          </a:p>
          <a:p>
            <a:pPr lvl="1"/>
            <a:r>
              <a:rPr lang="en-US" dirty="0" smtClean="0"/>
              <a:t>Appearance means </a:t>
            </a:r>
            <a:r>
              <a:rPr lang="en-US" dirty="0"/>
              <a:t>“likeness</a:t>
            </a:r>
            <a:r>
              <a:rPr lang="en-US" dirty="0" smtClean="0"/>
              <a:t>”: </a:t>
            </a:r>
            <a:r>
              <a:rPr lang="en-US" dirty="0"/>
              <a:t>what something looks like.</a:t>
            </a:r>
          </a:p>
          <a:p>
            <a:pPr lvl="1"/>
            <a:r>
              <a:rPr lang="en-US" dirty="0"/>
              <a:t>Appearance can </a:t>
            </a:r>
            <a:r>
              <a:rPr lang="en-US" dirty="0" smtClean="0"/>
              <a:t>also mean “manifestation”: </a:t>
            </a:r>
            <a:r>
              <a:rPr lang="en-US" dirty="0"/>
              <a:t>what shows up in front of you</a:t>
            </a:r>
            <a:r>
              <a:rPr lang="en-US" dirty="0" smtClean="0"/>
              <a:t>.</a:t>
            </a:r>
            <a:endParaRPr lang="en-US" dirty="0"/>
          </a:p>
          <a:p>
            <a:pPr lvl="1"/>
            <a:r>
              <a:rPr lang="en-US" dirty="0"/>
              <a:t>Appearance is not </a:t>
            </a:r>
            <a:r>
              <a:rPr lang="en-US" dirty="0" smtClean="0"/>
              <a:t>a </a:t>
            </a:r>
            <a:r>
              <a:rPr lang="en-US" dirty="0"/>
              <a:t>vague </a:t>
            </a:r>
            <a:r>
              <a:rPr lang="en-US" dirty="0" smtClean="0"/>
              <a:t>word, but it does have a flexibility.</a:t>
            </a:r>
            <a:endParaRPr lang="en-US" dirty="0"/>
          </a:p>
          <a:p>
            <a:pPr lvl="1"/>
            <a:r>
              <a:rPr lang="en-US" dirty="0" smtClean="0"/>
              <a:t>Jacob’s </a:t>
            </a:r>
            <a:r>
              <a:rPr lang="en-US" dirty="0"/>
              <a:t>appearance could mean two things:</a:t>
            </a:r>
          </a:p>
          <a:p>
            <a:pPr lvl="2"/>
            <a:r>
              <a:rPr lang="en-US" dirty="0"/>
              <a:t>A </a:t>
            </a:r>
            <a:r>
              <a:rPr lang="en-US" dirty="0" smtClean="0"/>
              <a:t>reference to what </a:t>
            </a:r>
            <a:r>
              <a:rPr lang="en-US" dirty="0"/>
              <a:t>I look </a:t>
            </a:r>
            <a:r>
              <a:rPr lang="en-US" dirty="0" smtClean="0"/>
              <a:t>like: </a:t>
            </a:r>
            <a:r>
              <a:rPr lang="en-US" dirty="0"/>
              <a:t>“I don’t care about my appearance”</a:t>
            </a:r>
          </a:p>
          <a:p>
            <a:pPr lvl="2"/>
            <a:r>
              <a:rPr lang="en-US" dirty="0"/>
              <a:t>A reference to my physical </a:t>
            </a:r>
            <a:r>
              <a:rPr lang="en-US" dirty="0" smtClean="0"/>
              <a:t>presence: </a:t>
            </a:r>
            <a:r>
              <a:rPr lang="en-US" dirty="0"/>
              <a:t>“I plan to make an appearance”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a:t>
            </a:fld>
            <a:endParaRPr lang="en-US"/>
          </a:p>
        </p:txBody>
      </p:sp>
    </p:spTree>
    <p:extLst>
      <p:ext uri="{BB962C8B-B14F-4D97-AF65-F5344CB8AC3E}">
        <p14:creationId xmlns:p14="http://schemas.microsoft.com/office/powerpoint/2010/main" val="3630041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Joel 2:2-4  A day of darkness and of gloominess, a day of clouds and of thick darkness, as the morning spread upon the mountains: a great people and a strong; there hath not been ever the like, neither shall be any more after it, </a:t>
            </a:r>
            <a:r>
              <a:rPr lang="en-US" i="1" dirty="0"/>
              <a:t>even</a:t>
            </a:r>
            <a:r>
              <a:rPr lang="en-US" dirty="0"/>
              <a:t> to the years of many generations.  3  A fire </a:t>
            </a:r>
            <a:r>
              <a:rPr lang="en-US" dirty="0" err="1"/>
              <a:t>devoureth</a:t>
            </a:r>
            <a:r>
              <a:rPr lang="en-US" dirty="0"/>
              <a:t> before them; and behind them a flame </a:t>
            </a:r>
            <a:r>
              <a:rPr lang="en-US" dirty="0" err="1"/>
              <a:t>burneth</a:t>
            </a:r>
            <a:r>
              <a:rPr lang="en-US" dirty="0"/>
              <a:t>: the land </a:t>
            </a:r>
            <a:r>
              <a:rPr lang="en-US" i="1" dirty="0"/>
              <a:t>is</a:t>
            </a:r>
            <a:r>
              <a:rPr lang="en-US" dirty="0"/>
              <a:t> as the garden of Eden before them, and behind them a desolate wilderness; yea, and nothing shall escape them.  4  </a:t>
            </a:r>
            <a:r>
              <a:rPr lang="en-US" u="sng" dirty="0"/>
              <a:t>The appearance of them </a:t>
            </a:r>
            <a:r>
              <a:rPr lang="en-US" i="1" u="sng" dirty="0"/>
              <a:t>is</a:t>
            </a:r>
            <a:r>
              <a:rPr lang="en-US" u="sng" dirty="0"/>
              <a:t> as the appearance of horses</a:t>
            </a:r>
            <a:r>
              <a:rPr lang="en-US" dirty="0"/>
              <a:t>; and as horsemen, so shall they run.</a:t>
            </a:r>
          </a:p>
          <a:p>
            <a:pPr lvl="1"/>
            <a:r>
              <a:rPr lang="en-US" dirty="0" smtClean="0"/>
              <a:t>The likeness. The only thing Joel thought when he saw these, was horses.</a:t>
            </a:r>
          </a:p>
          <a:p>
            <a:pPr lvl="1"/>
            <a:r>
              <a:rPr lang="en-US" dirty="0" smtClean="0"/>
              <a:t>They may look just like horses because they are horses, or they could be something new.</a:t>
            </a:r>
          </a:p>
          <a:p>
            <a:pPr lvl="1"/>
            <a:r>
              <a:rPr lang="en-US" dirty="0" smtClean="0"/>
              <a:t>Appearance </a:t>
            </a:r>
            <a:r>
              <a:rPr lang="en-US" dirty="0"/>
              <a:t>is what you see, what something looks like to you. It is what is manifest to you.</a:t>
            </a:r>
          </a:p>
          <a:p>
            <a:pPr lvl="1"/>
            <a:r>
              <a:rPr lang="en-US" dirty="0"/>
              <a:t>It could be totally true, or not.</a:t>
            </a:r>
          </a:p>
          <a:p>
            <a:pPr lvl="1"/>
            <a:endParaRPr lang="en-US" dirty="0" smtClean="0"/>
          </a:p>
        </p:txBody>
      </p:sp>
      <p:sp>
        <p:nvSpPr>
          <p:cNvPr id="3" name="Slide Number Placeholder 2"/>
          <p:cNvSpPr>
            <a:spLocks noGrp="1"/>
          </p:cNvSpPr>
          <p:nvPr>
            <p:ph type="sldNum" sz="quarter" idx="12"/>
          </p:nvPr>
        </p:nvSpPr>
        <p:spPr/>
        <p:txBody>
          <a:bodyPr/>
          <a:lstStyle/>
          <a:p>
            <a:fld id="{172C059E-16DE-4C0D-A377-2C3D2DE09514}" type="slidenum">
              <a:rPr lang="en-US" smtClean="0"/>
              <a:t>6</a:t>
            </a:fld>
            <a:endParaRPr lang="en-US"/>
          </a:p>
        </p:txBody>
      </p:sp>
    </p:spTree>
    <p:extLst>
      <p:ext uri="{BB962C8B-B14F-4D97-AF65-F5344CB8AC3E}">
        <p14:creationId xmlns:p14="http://schemas.microsoft.com/office/powerpoint/2010/main" val="3839263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smtClean="0"/>
              <a:t>1 </a:t>
            </a:r>
            <a:r>
              <a:rPr lang="en-US" dirty="0"/>
              <a:t>Timothy 6:14  That thou keep this commandment without spot, </a:t>
            </a:r>
            <a:r>
              <a:rPr lang="en-US" dirty="0" err="1"/>
              <a:t>unrebukeable</a:t>
            </a:r>
            <a:r>
              <a:rPr lang="en-US" dirty="0"/>
              <a:t>, until </a:t>
            </a:r>
            <a:r>
              <a:rPr lang="en-US" u="sng" dirty="0"/>
              <a:t>the appearing of our Lord Jesus Christ</a:t>
            </a:r>
            <a:r>
              <a:rPr lang="en-US" dirty="0"/>
              <a:t>: </a:t>
            </a:r>
          </a:p>
          <a:p>
            <a:pPr lvl="1"/>
            <a:r>
              <a:rPr lang="en-US" dirty="0" smtClean="0"/>
              <a:t>When </a:t>
            </a:r>
            <a:r>
              <a:rPr lang="en-US" dirty="0"/>
              <a:t>Jesus shows up in a certain place with a physical presentation or manifestation.</a:t>
            </a:r>
          </a:p>
          <a:p>
            <a:pPr lvl="1"/>
            <a:r>
              <a:rPr lang="en-US" dirty="0" smtClean="0"/>
              <a:t>Note I the word “appearing”. Still, to “appear” is a reference to a physical presence.</a:t>
            </a:r>
          </a:p>
          <a:p>
            <a:r>
              <a:rPr lang="en-US" dirty="0" smtClean="0"/>
              <a:t>Genesis </a:t>
            </a:r>
            <a:r>
              <a:rPr lang="en-US" dirty="0"/>
              <a:t>1:9  And God said, Let the waters under the heaven be gathered together unto one place, and let the dry land </a:t>
            </a:r>
            <a:r>
              <a:rPr lang="en-US" u="sng" dirty="0"/>
              <a:t>appear</a:t>
            </a:r>
            <a:r>
              <a:rPr lang="en-US" dirty="0"/>
              <a:t>: and it was so.</a:t>
            </a:r>
          </a:p>
          <a:p>
            <a:pPr lvl="1"/>
            <a:r>
              <a:rPr lang="en-US" dirty="0" smtClean="0"/>
              <a:t>God “appeared” unto Abraham (Gen 12:7)</a:t>
            </a:r>
          </a:p>
          <a:p>
            <a:pPr lvl="1"/>
            <a:r>
              <a:rPr lang="en-US" dirty="0" smtClean="0"/>
              <a:t>Appearance just adds flexibility. </a:t>
            </a:r>
          </a:p>
          <a:p>
            <a:pPr lvl="1"/>
            <a:r>
              <a:rPr lang="en-US" dirty="0" smtClean="0"/>
              <a:t>But when dry land appears, there is the appearance of dry land.</a:t>
            </a:r>
          </a:p>
          <a:p>
            <a:pPr lvl="1"/>
            <a:r>
              <a:rPr lang="en-US" dirty="0" smtClean="0"/>
              <a:t>When </a:t>
            </a:r>
            <a:r>
              <a:rPr lang="en-US" dirty="0"/>
              <a:t>evil appears, presents itself, to you, abstain! Get away…</a:t>
            </a:r>
          </a:p>
          <a:p>
            <a:pPr lvl="1"/>
            <a:endParaRPr lang="en-US" dirty="0" smtClean="0"/>
          </a:p>
          <a:p>
            <a:endParaRPr lang="en-US" dirty="0"/>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a:t>
            </a:fld>
            <a:endParaRPr lang="en-US"/>
          </a:p>
        </p:txBody>
      </p:sp>
    </p:spTree>
    <p:extLst>
      <p:ext uri="{BB962C8B-B14F-4D97-AF65-F5344CB8AC3E}">
        <p14:creationId xmlns:p14="http://schemas.microsoft.com/office/powerpoint/2010/main" val="829267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smtClean="0"/>
              <a:t>1Th </a:t>
            </a:r>
            <a:r>
              <a:rPr lang="en-US" dirty="0"/>
              <a:t>4:3  For this is the will of God, even your sanctification, that ye should </a:t>
            </a:r>
            <a:r>
              <a:rPr lang="en-US" u="sng" dirty="0"/>
              <a:t>abstain from fornication</a:t>
            </a:r>
            <a:r>
              <a:rPr lang="en-US" dirty="0"/>
              <a:t>:</a:t>
            </a:r>
          </a:p>
          <a:p>
            <a:pPr lvl="1"/>
            <a:r>
              <a:rPr lang="en-US" dirty="0"/>
              <a:t>So what does this mean? </a:t>
            </a:r>
          </a:p>
          <a:p>
            <a:pPr lvl="1"/>
            <a:r>
              <a:rPr lang="en-US" dirty="0"/>
              <a:t>What if </a:t>
            </a:r>
            <a:r>
              <a:rPr lang="en-US" dirty="0" smtClean="0"/>
              <a:t>God had </a:t>
            </a:r>
            <a:r>
              <a:rPr lang="en-US" dirty="0"/>
              <a:t>added </a:t>
            </a:r>
            <a:r>
              <a:rPr lang="en-US" dirty="0" smtClean="0"/>
              <a:t>“the appearance of” </a:t>
            </a:r>
            <a:r>
              <a:rPr lang="en-US" dirty="0"/>
              <a:t>fornication?</a:t>
            </a:r>
          </a:p>
          <a:p>
            <a:pPr lvl="2"/>
            <a:r>
              <a:rPr lang="en-US" dirty="0"/>
              <a:t>If it did, should a man not go on a date? Should a man not invite a woman home?</a:t>
            </a:r>
          </a:p>
          <a:p>
            <a:pPr lvl="2"/>
            <a:r>
              <a:rPr lang="en-US" dirty="0"/>
              <a:t>Would that be okay as long as no one sees?</a:t>
            </a:r>
          </a:p>
          <a:p>
            <a:pPr lvl="1"/>
            <a:r>
              <a:rPr lang="en-US" dirty="0" smtClean="0"/>
              <a:t>The </a:t>
            </a:r>
            <a:r>
              <a:rPr lang="en-US" dirty="0"/>
              <a:t>command is invoking what you see, and not what others see. </a:t>
            </a:r>
          </a:p>
          <a:p>
            <a:pPr lvl="1"/>
            <a:r>
              <a:rPr lang="en-US" dirty="0"/>
              <a:t>Abstain from what looks like evil. That works too. When you see evil…</a:t>
            </a:r>
          </a:p>
          <a:p>
            <a:pPr lvl="1"/>
            <a:r>
              <a:rPr lang="en-US" dirty="0"/>
              <a:t>The real problem is they add a </a:t>
            </a:r>
            <a:r>
              <a:rPr lang="en-US" dirty="0" smtClean="0"/>
              <a:t>phrase. </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a:t>
            </a:fld>
            <a:endParaRPr lang="en-US"/>
          </a:p>
        </p:txBody>
      </p:sp>
    </p:spTree>
    <p:extLst>
      <p:ext uri="{BB962C8B-B14F-4D97-AF65-F5344CB8AC3E}">
        <p14:creationId xmlns:p14="http://schemas.microsoft.com/office/powerpoint/2010/main" val="4078366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smtClean="0"/>
              <a:t>1Th </a:t>
            </a:r>
            <a:r>
              <a:rPr lang="en-US" dirty="0"/>
              <a:t>5:22  Abstain from all appearance of evil.</a:t>
            </a:r>
          </a:p>
          <a:p>
            <a:pPr lvl="1"/>
            <a:r>
              <a:rPr lang="en-US" dirty="0"/>
              <a:t>There is no “of doing</a:t>
            </a:r>
            <a:r>
              <a:rPr lang="en-US" dirty="0" smtClean="0"/>
              <a:t>”.</a:t>
            </a:r>
            <a:r>
              <a:rPr lang="en-US" dirty="0"/>
              <a:t> </a:t>
            </a:r>
            <a:endParaRPr lang="en-US" dirty="0" smtClean="0"/>
          </a:p>
          <a:p>
            <a:pPr lvl="2"/>
            <a:r>
              <a:rPr lang="en-US" dirty="0" smtClean="0"/>
              <a:t>It </a:t>
            </a:r>
            <a:r>
              <a:rPr lang="en-US" dirty="0"/>
              <a:t>doesn’t mean abstain from appearing like you may be doing evil. It merely means abstain from all manifestations of evil</a:t>
            </a:r>
            <a:r>
              <a:rPr lang="en-US" dirty="0" smtClean="0"/>
              <a:t>!</a:t>
            </a:r>
            <a:endParaRPr lang="en-US" dirty="0"/>
          </a:p>
          <a:p>
            <a:pPr lvl="1"/>
            <a:r>
              <a:rPr lang="en-US" dirty="0" smtClean="0"/>
              <a:t>Jacob’s appearance vs. evil’s </a:t>
            </a:r>
            <a:r>
              <a:rPr lang="en-US" dirty="0"/>
              <a:t>appearance.</a:t>
            </a:r>
          </a:p>
          <a:p>
            <a:pPr lvl="1"/>
            <a:r>
              <a:rPr lang="en-US" dirty="0"/>
              <a:t>Why not appearing? Even more flexible</a:t>
            </a:r>
            <a:r>
              <a:rPr lang="en-US" dirty="0" smtClean="0"/>
              <a:t>. </a:t>
            </a:r>
          </a:p>
          <a:p>
            <a:pPr lvl="1"/>
            <a:r>
              <a:rPr lang="en-US" dirty="0" smtClean="0"/>
              <a:t>Appeals to </a:t>
            </a:r>
            <a:r>
              <a:rPr lang="en-US" u="sng" dirty="0" smtClean="0"/>
              <a:t>your conscience</a:t>
            </a:r>
            <a:r>
              <a:rPr lang="en-US" dirty="0" smtClean="0"/>
              <a:t>. Not another’s.</a:t>
            </a:r>
            <a:endParaRPr lang="en-US" dirty="0"/>
          </a:p>
          <a:p>
            <a:r>
              <a:rPr lang="en-US" dirty="0"/>
              <a:t>2 Corinthians 13:7  Now I pray to God </a:t>
            </a:r>
            <a:r>
              <a:rPr lang="en-US" b="1" u="sng" dirty="0"/>
              <a:t>that ye do no evil</a:t>
            </a:r>
            <a:r>
              <a:rPr lang="en-US" dirty="0"/>
              <a:t>; </a:t>
            </a:r>
            <a:r>
              <a:rPr lang="en-US" u="sng" dirty="0"/>
              <a:t>not that we should appear approved</a:t>
            </a:r>
            <a:r>
              <a:rPr lang="en-US" dirty="0"/>
              <a:t>, but that ye should do that which is honest, though we be as reprobates.</a:t>
            </a:r>
          </a:p>
          <a:p>
            <a:pPr lvl="1"/>
            <a:r>
              <a:rPr lang="en-US" dirty="0" smtClean="0"/>
              <a:t>Its not about appearances to others. Its about the appearance, or the appearing, of evil.</a:t>
            </a:r>
          </a:p>
          <a:p>
            <a:pPr lvl="2"/>
            <a:r>
              <a:rPr lang="en-US" dirty="0" smtClean="0"/>
              <a:t>Not what appears evil, but what evil appears (to you).</a:t>
            </a:r>
          </a:p>
          <a:p>
            <a:pPr lvl="1"/>
            <a:r>
              <a:rPr lang="en-US" dirty="0" smtClean="0"/>
              <a:t>When you see evil, when it appears to you, get away.</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a:t>
            </a:fld>
            <a:endParaRPr lang="en-US"/>
          </a:p>
        </p:txBody>
      </p:sp>
    </p:spTree>
    <p:extLst>
      <p:ext uri="{BB962C8B-B14F-4D97-AF65-F5344CB8AC3E}">
        <p14:creationId xmlns:p14="http://schemas.microsoft.com/office/powerpoint/2010/main" val="3731051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0" indent="0">
              <a:buNone/>
            </a:pPr>
            <a:r>
              <a:rPr lang="en-US" dirty="0" smtClean="0">
                <a:solidFill>
                  <a:schemeClr val="bg1">
                    <a:lumMod val="50000"/>
                  </a:schemeClr>
                </a:solidFill>
              </a:rPr>
              <a:t>What </a:t>
            </a:r>
            <a:r>
              <a:rPr lang="en-US" dirty="0">
                <a:solidFill>
                  <a:schemeClr val="bg1">
                    <a:lumMod val="50000"/>
                  </a:schemeClr>
                </a:solidFill>
              </a:rPr>
              <a:t>if what appears evil to you, </a:t>
            </a:r>
            <a:r>
              <a:rPr lang="en-US" dirty="0" smtClean="0">
                <a:solidFill>
                  <a:schemeClr val="bg1">
                    <a:lumMod val="50000"/>
                  </a:schemeClr>
                </a:solidFill>
              </a:rPr>
              <a:t>another Christian is </a:t>
            </a:r>
            <a:r>
              <a:rPr lang="en-US" dirty="0">
                <a:solidFill>
                  <a:schemeClr val="bg1">
                    <a:lumMod val="50000"/>
                  </a:schemeClr>
                </a:solidFill>
              </a:rPr>
              <a:t>doing?</a:t>
            </a:r>
          </a:p>
          <a:p>
            <a:pPr lvl="0"/>
            <a:r>
              <a:rPr lang="en-US" dirty="0"/>
              <a:t>Joh 7:23-24  If a man on the </a:t>
            </a:r>
            <a:r>
              <a:rPr lang="en-US" dirty="0" err="1"/>
              <a:t>sabbath</a:t>
            </a:r>
            <a:r>
              <a:rPr lang="en-US" dirty="0"/>
              <a:t> day receive circumcision, that the law of Moses should not be broken; are ye angry at me, because I have made a man every whit whole on the </a:t>
            </a:r>
            <a:r>
              <a:rPr lang="en-US" dirty="0" err="1"/>
              <a:t>sabbath</a:t>
            </a:r>
            <a:r>
              <a:rPr lang="en-US" dirty="0"/>
              <a:t> day?  24  </a:t>
            </a:r>
            <a:r>
              <a:rPr lang="en-US" b="1" u="sng" dirty="0"/>
              <a:t>Judge not according to the appearance</a:t>
            </a:r>
            <a:r>
              <a:rPr lang="en-US" dirty="0"/>
              <a:t>, but </a:t>
            </a:r>
            <a:r>
              <a:rPr lang="en-US" u="sng" dirty="0"/>
              <a:t>judge righteous judgment</a:t>
            </a:r>
            <a:r>
              <a:rPr lang="en-US" dirty="0"/>
              <a:t>.</a:t>
            </a:r>
          </a:p>
          <a:p>
            <a:pPr lvl="1"/>
            <a:r>
              <a:rPr lang="en-US" dirty="0" smtClean="0"/>
              <a:t>People </a:t>
            </a:r>
            <a:r>
              <a:rPr lang="en-US" dirty="0"/>
              <a:t>judge according to what they see, according to their ideas of right and wrong. </a:t>
            </a:r>
          </a:p>
          <a:p>
            <a:pPr lvl="1"/>
            <a:r>
              <a:rPr lang="en-US" dirty="0"/>
              <a:t>You better not judge unless you are unmistakably sure that it is evil according to the Book. That’s the only way to judge righteousness judgment. </a:t>
            </a:r>
          </a:p>
          <a:p>
            <a:pPr lvl="1"/>
            <a:r>
              <a:rPr lang="en-US" dirty="0"/>
              <a:t>What does it mean </a:t>
            </a:r>
            <a:r>
              <a:rPr lang="en-US" dirty="0" smtClean="0"/>
              <a:t>to </a:t>
            </a:r>
            <a:r>
              <a:rPr lang="en-US" dirty="0"/>
              <a:t>judge according to appearances, according to what you see?</a:t>
            </a:r>
          </a:p>
          <a:p>
            <a:pPr lvl="0"/>
            <a:r>
              <a:rPr lang="en-US" dirty="0"/>
              <a:t>John 8:15  Ye judge after the flesh; I judge no man.</a:t>
            </a:r>
          </a:p>
          <a:p>
            <a:pPr lvl="1"/>
            <a:r>
              <a:rPr lang="en-US" dirty="0"/>
              <a:t>You are judging after the flesh. Because that’s all we can see! That’s what appearance is.</a:t>
            </a:r>
          </a:p>
          <a:p>
            <a:pPr lvl="1"/>
            <a:r>
              <a:rPr lang="en-US" dirty="0"/>
              <a:t>Judging according to </a:t>
            </a:r>
            <a:r>
              <a:rPr lang="en-US" dirty="0" smtClean="0"/>
              <a:t>appearances </a:t>
            </a:r>
            <a:r>
              <a:rPr lang="en-US" dirty="0"/>
              <a:t>is evil. </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a:t>
            </a:fld>
            <a:endParaRPr lang="en-US"/>
          </a:p>
        </p:txBody>
      </p:sp>
    </p:spTree>
    <p:extLst>
      <p:ext uri="{BB962C8B-B14F-4D97-AF65-F5344CB8AC3E}">
        <p14:creationId xmlns:p14="http://schemas.microsoft.com/office/powerpoint/2010/main" val="2302351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Philippians 3:2-3  Beware of dogs, beware of evil workers, </a:t>
            </a:r>
            <a:r>
              <a:rPr lang="en-US" u="sng" dirty="0"/>
              <a:t>beware of the concision</a:t>
            </a:r>
            <a:r>
              <a:rPr lang="en-US" dirty="0"/>
              <a:t>.  3  For we are the circumcision, </a:t>
            </a:r>
            <a:r>
              <a:rPr lang="en-US" b="1" u="sng" dirty="0"/>
              <a:t>which worship God in the spirit</a:t>
            </a:r>
            <a:r>
              <a:rPr lang="en-US" dirty="0"/>
              <a:t>, and rejoice in Christ Jesus, and </a:t>
            </a:r>
            <a:r>
              <a:rPr lang="en-US" u="sng" dirty="0"/>
              <a:t>have no confidence in the flesh</a:t>
            </a:r>
            <a:r>
              <a:rPr lang="en-US" dirty="0"/>
              <a:t>.  </a:t>
            </a:r>
          </a:p>
          <a:p>
            <a:pPr lvl="1"/>
            <a:r>
              <a:rPr lang="en-US" dirty="0"/>
              <a:t>EVEN TODAY there </a:t>
            </a:r>
            <a:r>
              <a:rPr lang="en-US" dirty="0" smtClean="0"/>
              <a:t>are </a:t>
            </a:r>
            <a:r>
              <a:rPr lang="en-US" dirty="0"/>
              <a:t>those that are the concision! </a:t>
            </a:r>
            <a:r>
              <a:rPr lang="en-US" dirty="0" smtClean="0"/>
              <a:t>Not </a:t>
            </a:r>
            <a:r>
              <a:rPr lang="en-US" dirty="0"/>
              <a:t>just literal Jews or Israelites.</a:t>
            </a:r>
          </a:p>
          <a:p>
            <a:pPr lvl="1"/>
            <a:r>
              <a:rPr lang="en-US" dirty="0"/>
              <a:t>These are </a:t>
            </a:r>
            <a:r>
              <a:rPr lang="en-US" dirty="0" smtClean="0"/>
              <a:t>they </a:t>
            </a:r>
            <a:r>
              <a:rPr lang="en-US" dirty="0"/>
              <a:t>that </a:t>
            </a:r>
            <a:r>
              <a:rPr lang="en-US" dirty="0" smtClean="0"/>
              <a:t>are </a:t>
            </a:r>
            <a:r>
              <a:rPr lang="en-US" dirty="0"/>
              <a:t>trying to worship with the flesh!!</a:t>
            </a:r>
          </a:p>
          <a:p>
            <a:pPr lvl="1"/>
            <a:r>
              <a:rPr lang="en-US" dirty="0"/>
              <a:t>Why would you put confidence in the flesh? Why are you worrying about keeping up appearances</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11</a:t>
            </a:fld>
            <a:endParaRPr lang="en-US"/>
          </a:p>
        </p:txBody>
      </p:sp>
    </p:spTree>
    <p:extLst>
      <p:ext uri="{BB962C8B-B14F-4D97-AF65-F5344CB8AC3E}">
        <p14:creationId xmlns:p14="http://schemas.microsoft.com/office/powerpoint/2010/main" val="1084496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smtClean="0"/>
              <a:t>Col </a:t>
            </a:r>
            <a:r>
              <a:rPr lang="en-US" dirty="0"/>
              <a:t>2:20-22  Wherefore if ye be dead with Christ from the rudiments of the world, why, as though living in the world, are ye subject to ordinances,  21  (Touch not; taste not; handle not;  22  Which all are to perish with the using;) after the commandments and doctrines of men?</a:t>
            </a:r>
          </a:p>
          <a:p>
            <a:pPr lvl="1"/>
            <a:r>
              <a:rPr lang="en-US" dirty="0"/>
              <a:t>Did you transgress against another Christian? Did you transgress against a commandment of God?</a:t>
            </a:r>
          </a:p>
          <a:p>
            <a:pPr lvl="1"/>
            <a:r>
              <a:rPr lang="en-US" dirty="0"/>
              <a:t>Well then why are we subject to someone’s opinion? Why are we keeping up appearances??</a:t>
            </a:r>
          </a:p>
          <a:p>
            <a:pPr lvl="1"/>
            <a:r>
              <a:rPr lang="en-US" dirty="0"/>
              <a:t>If God does not say </a:t>
            </a:r>
            <a:r>
              <a:rPr lang="en-US" dirty="0" smtClean="0"/>
              <a:t>it is </a:t>
            </a:r>
            <a:r>
              <a:rPr lang="en-US" dirty="0"/>
              <a:t>a </a:t>
            </a:r>
            <a:r>
              <a:rPr lang="en-US" dirty="0" smtClean="0"/>
              <a:t>sin, </a:t>
            </a:r>
            <a:r>
              <a:rPr lang="en-US" dirty="0"/>
              <a:t>then don’t try to make his word say </a:t>
            </a:r>
            <a:r>
              <a:rPr lang="en-US" dirty="0" smtClean="0"/>
              <a:t>that. That’s would be a </a:t>
            </a:r>
            <a:r>
              <a:rPr lang="en-US" dirty="0"/>
              <a:t>commandment of man!</a:t>
            </a:r>
          </a:p>
          <a:p>
            <a:pPr lvl="1"/>
            <a:r>
              <a:rPr lang="en-US" dirty="0" smtClean="0"/>
              <a:t>But if </a:t>
            </a:r>
            <a:r>
              <a:rPr lang="en-US" dirty="0"/>
              <a:t>God does tell you to not taste or touch something, you better be subject to that.</a:t>
            </a:r>
          </a:p>
          <a:p>
            <a:pPr marL="0" indent="0">
              <a:buNone/>
            </a:pPr>
            <a:r>
              <a:rPr lang="en-US" dirty="0" smtClean="0">
                <a:solidFill>
                  <a:schemeClr val="bg1">
                    <a:lumMod val="50000"/>
                  </a:schemeClr>
                </a:solidFill>
              </a:rPr>
              <a:t>========================</a:t>
            </a:r>
            <a:endParaRPr lang="en-US" dirty="0">
              <a:solidFill>
                <a:schemeClr val="bg1">
                  <a:lumMod val="50000"/>
                </a:schemeClr>
              </a:solidFill>
            </a:endParaRPr>
          </a:p>
          <a:p>
            <a:pPr lvl="1"/>
            <a:r>
              <a:rPr lang="en-US" dirty="0"/>
              <a:t>What harm to </a:t>
            </a:r>
            <a:r>
              <a:rPr lang="en-US" dirty="0" smtClean="0"/>
              <a:t>set up standards or rules in </a:t>
            </a:r>
            <a:r>
              <a:rPr lang="en-US" dirty="0"/>
              <a:t>our churches? </a:t>
            </a:r>
            <a:endParaRPr lang="en-US" dirty="0" smtClean="0"/>
          </a:p>
          <a:p>
            <a:pPr lvl="1"/>
            <a:r>
              <a:rPr lang="en-US" dirty="0" smtClean="0"/>
              <a:t>What </a:t>
            </a:r>
            <a:r>
              <a:rPr lang="en-US" dirty="0"/>
              <a:t>harm is it in living by some standards set by the church you </a:t>
            </a:r>
            <a:r>
              <a:rPr lang="en-US" dirty="0" smtClean="0"/>
              <a:t>are a </a:t>
            </a:r>
            <a:r>
              <a:rPr lang="en-US" dirty="0"/>
              <a:t>member of? </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12</a:t>
            </a:fld>
            <a:endParaRPr lang="en-US"/>
          </a:p>
        </p:txBody>
      </p:sp>
    </p:spTree>
    <p:extLst>
      <p:ext uri="{BB962C8B-B14F-4D97-AF65-F5344CB8AC3E}">
        <p14:creationId xmlns:p14="http://schemas.microsoft.com/office/powerpoint/2010/main" val="1603658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Acts 15:10  Now therefore </a:t>
            </a:r>
            <a:r>
              <a:rPr lang="en-US" b="1" u="sng" dirty="0"/>
              <a:t>why tempt ye God</a:t>
            </a:r>
            <a:r>
              <a:rPr lang="en-US" dirty="0"/>
              <a:t>, to put </a:t>
            </a:r>
            <a:r>
              <a:rPr lang="en-US" u="sng" dirty="0"/>
              <a:t>a yoke upon the neck of the disciples</a:t>
            </a:r>
            <a:r>
              <a:rPr lang="en-US" dirty="0"/>
              <a:t>, which neither our fathers nor we were </a:t>
            </a:r>
            <a:r>
              <a:rPr lang="en-US" b="1" u="sng" dirty="0"/>
              <a:t>able to bear</a:t>
            </a:r>
            <a:r>
              <a:rPr lang="en-US" dirty="0"/>
              <a:t>?</a:t>
            </a:r>
          </a:p>
          <a:p>
            <a:pPr lvl="1"/>
            <a:r>
              <a:rPr lang="en-US" dirty="0"/>
              <a:t>You’re </a:t>
            </a:r>
            <a:r>
              <a:rPr lang="en-US" u="sng" dirty="0"/>
              <a:t>tempting God</a:t>
            </a:r>
            <a:r>
              <a:rPr lang="en-US" dirty="0"/>
              <a:t>, by oppressing his children which he has made unto LIBERTY!</a:t>
            </a:r>
          </a:p>
          <a:p>
            <a:pPr lvl="1"/>
            <a:r>
              <a:rPr lang="en-US" dirty="0"/>
              <a:t>These things are not just innocent keeping up of appearances so as not to offend other Christians, they are in fact an evil yoke, a burden, an oppression, on the neck of Christians.</a:t>
            </a:r>
          </a:p>
          <a:p>
            <a:pPr lvl="1"/>
            <a:r>
              <a:rPr lang="en-US" dirty="0"/>
              <a:t>They make being a Christian </a:t>
            </a:r>
            <a:r>
              <a:rPr lang="en-US" u="sng" dirty="0"/>
              <a:t>unbearable</a:t>
            </a:r>
            <a:r>
              <a:rPr lang="en-US" dirty="0"/>
              <a:t>!!! Near impossible.</a:t>
            </a:r>
          </a:p>
          <a:p>
            <a:pPr lvl="1"/>
            <a:r>
              <a:rPr lang="en-US" dirty="0" smtClean="0"/>
              <a:t>I will not tell you these things are bad for your testimony. </a:t>
            </a:r>
          </a:p>
          <a:p>
            <a:pPr lvl="2"/>
            <a:r>
              <a:rPr lang="en-US" dirty="0" smtClean="0"/>
              <a:t>I’ll only tell you what sin is according to the Bible. You should live righteously, with mercy and brotherly kindness. Anything else is a commandment or doctrine of man.</a:t>
            </a:r>
          </a:p>
          <a:p>
            <a:pPr lvl="1"/>
            <a:r>
              <a:rPr lang="en-US" dirty="0" smtClean="0"/>
              <a:t>But </a:t>
            </a:r>
            <a:r>
              <a:rPr lang="en-US" dirty="0"/>
              <a:t>that’s exactly what Satan has done. He’s come </a:t>
            </a:r>
            <a:r>
              <a:rPr lang="en-US" dirty="0" smtClean="0"/>
              <a:t>into </a:t>
            </a:r>
            <a:r>
              <a:rPr lang="en-US" dirty="0"/>
              <a:t>churches and taken away Christian liberty</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13</a:t>
            </a:fld>
            <a:endParaRPr lang="en-US"/>
          </a:p>
        </p:txBody>
      </p:sp>
    </p:spTree>
    <p:extLst>
      <p:ext uri="{BB962C8B-B14F-4D97-AF65-F5344CB8AC3E}">
        <p14:creationId xmlns:p14="http://schemas.microsoft.com/office/powerpoint/2010/main" val="3787609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Galatians 2:4  And that because of false brethren unawares brought in, who came in </a:t>
            </a:r>
            <a:r>
              <a:rPr lang="en-US" dirty="0" err="1"/>
              <a:t>privily</a:t>
            </a:r>
            <a:r>
              <a:rPr lang="en-US" dirty="0"/>
              <a:t> to spy out our liberty which we have in Christ Jesus, that they might </a:t>
            </a:r>
            <a:r>
              <a:rPr lang="en-US" u="sng" dirty="0"/>
              <a:t>bring us into bondage</a:t>
            </a:r>
            <a:r>
              <a:rPr lang="en-US" dirty="0"/>
              <a:t>:</a:t>
            </a:r>
          </a:p>
          <a:p>
            <a:pPr lvl="1"/>
            <a:r>
              <a:rPr lang="en-US" dirty="0"/>
              <a:t>Instead he set up commandments of men. He </a:t>
            </a:r>
            <a:r>
              <a:rPr lang="en-US" dirty="0" smtClean="0"/>
              <a:t>strengthened a need </a:t>
            </a:r>
            <a:r>
              <a:rPr lang="en-US" dirty="0"/>
              <a:t>to keep up appearances. </a:t>
            </a:r>
          </a:p>
          <a:p>
            <a:pPr lvl="1"/>
            <a:r>
              <a:rPr lang="en-US" dirty="0" smtClean="0"/>
              <a:t>Christians </a:t>
            </a:r>
            <a:r>
              <a:rPr lang="en-US" dirty="0"/>
              <a:t>think that’s normal! That’s what Church is. That’s what Christianity is all about.</a:t>
            </a:r>
          </a:p>
          <a:p>
            <a:pPr lvl="1"/>
            <a:r>
              <a:rPr lang="en-US" dirty="0"/>
              <a:t>I had a coworker that had to give up drinking beer when he became a member of his </a:t>
            </a:r>
            <a:r>
              <a:rPr lang="en-US" dirty="0" smtClean="0"/>
              <a:t>Church.</a:t>
            </a:r>
          </a:p>
          <a:p>
            <a:pPr lvl="1"/>
            <a:r>
              <a:rPr lang="en-US" dirty="0" smtClean="0"/>
              <a:t>What </a:t>
            </a:r>
            <a:r>
              <a:rPr lang="en-US" dirty="0"/>
              <a:t>right does a man (pastor) have to demand </a:t>
            </a:r>
            <a:r>
              <a:rPr lang="en-US" dirty="0" smtClean="0"/>
              <a:t>such things </a:t>
            </a:r>
            <a:r>
              <a:rPr lang="en-US" dirty="0"/>
              <a:t>of the children of God that he cares for? Bondage!</a:t>
            </a:r>
          </a:p>
          <a:p>
            <a:pPr lvl="1"/>
            <a:r>
              <a:rPr lang="en-US" dirty="0" smtClean="0"/>
              <a:t>Where </a:t>
            </a:r>
            <a:r>
              <a:rPr lang="en-US" dirty="0"/>
              <a:t>in the Bible does it say, “on the first day of the week, the apostles got all dressed up in their Sunday best and came to church</a:t>
            </a:r>
            <a:r>
              <a:rPr lang="en-US" dirty="0" smtClean="0"/>
              <a:t>”…?</a:t>
            </a:r>
          </a:p>
          <a:p>
            <a:pPr lvl="2"/>
            <a:r>
              <a:rPr lang="en-US" dirty="0"/>
              <a:t>Why is everyone dressed up? Appearances!! The outside of the cup. Instead adorn your heart.</a:t>
            </a:r>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14</a:t>
            </a:fld>
            <a:endParaRPr lang="en-US"/>
          </a:p>
        </p:txBody>
      </p:sp>
    </p:spTree>
    <p:extLst>
      <p:ext uri="{BB962C8B-B14F-4D97-AF65-F5344CB8AC3E}">
        <p14:creationId xmlns:p14="http://schemas.microsoft.com/office/powerpoint/2010/main" val="243591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Matthew 11:28-30  Come unto me, all ye that labour and are heavy laden, and I will give you rest.  29  Take my yoke upon you, and learn of me; for I am meek and lowly in heart: and ye shall find rest unto your souls.  30  </a:t>
            </a:r>
            <a:r>
              <a:rPr lang="en-US" b="1" u="sng" dirty="0"/>
              <a:t>For my yoke is easy, and my burden is light</a:t>
            </a:r>
            <a:r>
              <a:rPr lang="en-US" dirty="0"/>
              <a:t>.</a:t>
            </a:r>
          </a:p>
          <a:p>
            <a:pPr lvl="1"/>
            <a:r>
              <a:rPr lang="en-US" dirty="0" smtClean="0"/>
              <a:t>Christians burnt out? Oppressed, judged.</a:t>
            </a:r>
            <a:endParaRPr lang="en-US" dirty="0"/>
          </a:p>
          <a:p>
            <a:pPr lvl="1"/>
            <a:r>
              <a:rPr lang="en-US" dirty="0"/>
              <a:t>It SHOULD NOT BE HARD to be a Christian.</a:t>
            </a:r>
          </a:p>
          <a:p>
            <a:pPr lvl="1"/>
            <a:r>
              <a:rPr lang="en-US" dirty="0" smtClean="0"/>
              <a:t>Why </a:t>
            </a:r>
            <a:r>
              <a:rPr lang="en-US" dirty="0"/>
              <a:t>are you putting yourself back under the yoke? </a:t>
            </a:r>
            <a:endParaRPr lang="en-US" dirty="0" smtClean="0"/>
          </a:p>
          <a:p>
            <a:pPr lvl="1"/>
            <a:r>
              <a:rPr lang="en-US" dirty="0" smtClean="0"/>
              <a:t>In </a:t>
            </a:r>
            <a:r>
              <a:rPr lang="en-US" dirty="0"/>
              <a:t>order to keep our membership or role in the church?</a:t>
            </a:r>
          </a:p>
          <a:p>
            <a:pPr lvl="0"/>
            <a:r>
              <a:rPr lang="en-US" dirty="0" smtClean="0"/>
              <a:t>Galatians </a:t>
            </a:r>
            <a:r>
              <a:rPr lang="en-US" dirty="0"/>
              <a:t>5:1  Stand fast therefore in the liberty wherewith Christ hath made us free, and </a:t>
            </a:r>
            <a:r>
              <a:rPr lang="en-US" u="sng" dirty="0"/>
              <a:t>be not entangled</a:t>
            </a:r>
            <a:r>
              <a:rPr lang="en-US" dirty="0"/>
              <a:t> again with the yoke of bondage.</a:t>
            </a:r>
          </a:p>
          <a:p>
            <a:pPr lvl="1"/>
            <a:r>
              <a:rPr lang="en-US" dirty="0"/>
              <a:t>God doesn’t want you to give up your liberty to be a part of a local church.</a:t>
            </a:r>
          </a:p>
          <a:p>
            <a:pPr lvl="1"/>
            <a:r>
              <a:rPr lang="en-US" dirty="0" smtClean="0"/>
              <a:t>Make </a:t>
            </a:r>
            <a:r>
              <a:rPr lang="en-US" dirty="0"/>
              <a:t>no mistake, that’s exactly what these early Christians were dealing with.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15</a:t>
            </a:fld>
            <a:endParaRPr lang="en-US"/>
          </a:p>
        </p:txBody>
      </p:sp>
    </p:spTree>
    <p:extLst>
      <p:ext uri="{BB962C8B-B14F-4D97-AF65-F5344CB8AC3E}">
        <p14:creationId xmlns:p14="http://schemas.microsoft.com/office/powerpoint/2010/main" val="2303711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Galatians 2:4-5  And that because of false brethren unawares brought in, who came in </a:t>
            </a:r>
            <a:r>
              <a:rPr lang="en-US" dirty="0" err="1"/>
              <a:t>privily</a:t>
            </a:r>
            <a:r>
              <a:rPr lang="en-US" dirty="0"/>
              <a:t> to spy out our liberty which we have in Christ Jesus, that they might bring us into bondage:  5  </a:t>
            </a:r>
            <a:r>
              <a:rPr lang="en-US" b="1" u="sng" dirty="0"/>
              <a:t>To whom we gave place by subjection, no, not for an hour</a:t>
            </a:r>
            <a:r>
              <a:rPr lang="en-US" dirty="0"/>
              <a:t>; that the truth of the gospel might continue with you.</a:t>
            </a:r>
          </a:p>
          <a:p>
            <a:pPr lvl="1"/>
            <a:r>
              <a:rPr lang="en-US" dirty="0" smtClean="0"/>
              <a:t>Paul didn’t play/debate/converse.</a:t>
            </a:r>
          </a:p>
          <a:p>
            <a:pPr lvl="1"/>
            <a:r>
              <a:rPr lang="en-US" dirty="0" smtClean="0"/>
              <a:t>When </a:t>
            </a:r>
            <a:r>
              <a:rPr lang="en-US" dirty="0"/>
              <a:t>there </a:t>
            </a:r>
            <a:r>
              <a:rPr lang="en-US" dirty="0" smtClean="0"/>
              <a:t>was </a:t>
            </a:r>
            <a:r>
              <a:rPr lang="en-US" dirty="0"/>
              <a:t>an issue of stripping away Christian liberties, </a:t>
            </a:r>
            <a:r>
              <a:rPr lang="en-US" dirty="0" smtClean="0"/>
              <a:t>he gave </a:t>
            </a:r>
            <a:r>
              <a:rPr lang="en-US" dirty="0"/>
              <a:t>no place</a:t>
            </a:r>
            <a:r>
              <a:rPr lang="en-US" dirty="0" smtClean="0"/>
              <a:t>!</a:t>
            </a:r>
            <a:endParaRPr lang="en-US" dirty="0"/>
          </a:p>
          <a:p>
            <a:pPr lvl="1"/>
            <a:r>
              <a:rPr lang="en-US" dirty="0"/>
              <a:t>And that’s what keeping up appearances is, a stripping away of Christian liberty.</a:t>
            </a:r>
          </a:p>
          <a:p>
            <a:pPr lvl="0"/>
            <a:r>
              <a:rPr lang="en-US" dirty="0"/>
              <a:t>Galatians 5:12-13  </a:t>
            </a:r>
            <a:r>
              <a:rPr lang="en-US" u="sng" dirty="0"/>
              <a:t>I would they were even cut off which trouble you</a:t>
            </a:r>
            <a:r>
              <a:rPr lang="en-US" dirty="0"/>
              <a:t>.  13  For, brethren, </a:t>
            </a:r>
            <a:r>
              <a:rPr lang="en-US" u="sng" dirty="0"/>
              <a:t>ye have been called unto liberty</a:t>
            </a:r>
            <a:r>
              <a:rPr lang="en-US" dirty="0"/>
              <a:t>; only use not liberty for an occasion to the flesh, but by love serve one another.</a:t>
            </a:r>
          </a:p>
          <a:p>
            <a:pPr lvl="1"/>
            <a:r>
              <a:rPr lang="en-US" dirty="0"/>
              <a:t>If Paul does not tolerate this in the churches, why do we?</a:t>
            </a:r>
          </a:p>
          <a:p>
            <a:pPr lvl="1"/>
            <a:r>
              <a:rPr lang="en-US" dirty="0"/>
              <a:t>Why are we allowing people to judge us by the appearance? </a:t>
            </a:r>
            <a:endParaRPr lang="en-US" dirty="0" smtClean="0"/>
          </a:p>
          <a:p>
            <a:pPr lvl="1"/>
            <a:r>
              <a:rPr lang="en-US" dirty="0" smtClean="0"/>
              <a:t>Teaching Christians to keep up appearances is putting them in bondage! And it is evil.</a:t>
            </a:r>
          </a:p>
          <a:p>
            <a:pPr lvl="1"/>
            <a:r>
              <a:rPr lang="en-US" dirty="0" smtClean="0"/>
              <a:t>Serve God in the spirit, and when you see evil, abstain. It doesn’t matter what others think.</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16</a:t>
            </a:fld>
            <a:endParaRPr lang="en-US"/>
          </a:p>
        </p:txBody>
      </p:sp>
    </p:spTree>
    <p:extLst>
      <p:ext uri="{BB962C8B-B14F-4D97-AF65-F5344CB8AC3E}">
        <p14:creationId xmlns:p14="http://schemas.microsoft.com/office/powerpoint/2010/main" val="2950017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Perception</a:t>
            </a:r>
            <a:endParaRPr lang="en-US" dirty="0"/>
          </a:p>
        </p:txBody>
      </p:sp>
      <p:sp>
        <p:nvSpPr>
          <p:cNvPr id="3" name="Subtitle 2"/>
          <p:cNvSpPr>
            <a:spLocks noGrp="1"/>
          </p:cNvSpPr>
          <p:nvPr>
            <p:ph type="subTitle" idx="1"/>
          </p:nvPr>
        </p:nvSpPr>
        <p:spPr/>
        <p:txBody>
          <a:bodyPr/>
          <a:lstStyle/>
          <a:p>
            <a:r>
              <a:rPr lang="en-US" dirty="0"/>
              <a:t>“people’s perceptions are reality”. </a:t>
            </a:r>
          </a:p>
          <a:p>
            <a:endParaRPr lang="en-US" dirty="0"/>
          </a:p>
        </p:txBody>
      </p:sp>
    </p:spTree>
    <p:extLst>
      <p:ext uri="{BB962C8B-B14F-4D97-AF65-F5344CB8AC3E}">
        <p14:creationId xmlns:p14="http://schemas.microsoft.com/office/powerpoint/2010/main" val="349649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dirty="0"/>
              <a:t>Perception is not an opinion.</a:t>
            </a:r>
          </a:p>
          <a:p>
            <a:pPr lvl="1"/>
            <a:r>
              <a:rPr lang="en-US" dirty="0"/>
              <a:t>Perceiving, in the Bible, always has to do with truth. If you don’t see the truth, you are not perceiving. You perceive or you don’t perceive. There is no my perception is this. Yours is that. </a:t>
            </a:r>
          </a:p>
          <a:p>
            <a:pPr lvl="1"/>
            <a:r>
              <a:rPr lang="en-US" dirty="0"/>
              <a:t>If we disagree, we are not both perceiving.</a:t>
            </a:r>
          </a:p>
          <a:p>
            <a:pPr lvl="0"/>
            <a:r>
              <a:rPr lang="en-US" dirty="0"/>
              <a:t>Job 33:14  For God </a:t>
            </a:r>
            <a:r>
              <a:rPr lang="en-US" dirty="0" err="1"/>
              <a:t>speaketh</a:t>
            </a:r>
            <a:r>
              <a:rPr lang="en-US" dirty="0"/>
              <a:t> once, yea twice, yet man </a:t>
            </a:r>
            <a:r>
              <a:rPr lang="en-US" dirty="0" err="1"/>
              <a:t>perceiveth</a:t>
            </a:r>
            <a:r>
              <a:rPr lang="en-US" dirty="0"/>
              <a:t> it not.</a:t>
            </a:r>
          </a:p>
          <a:p>
            <a:pPr lvl="1"/>
            <a:r>
              <a:rPr lang="en-US" dirty="0"/>
              <a:t>Man hears it, but doesn’t understand it, doesn’t see the truth in God’s word.</a:t>
            </a:r>
          </a:p>
          <a:p>
            <a:pPr lvl="0"/>
            <a:r>
              <a:rPr lang="en-US" dirty="0"/>
              <a:t>Mar 8:17  And when Jesus knew it, he saith unto them, Why reason ye, because ye have no bread? </a:t>
            </a:r>
            <a:r>
              <a:rPr lang="en-US" u="sng" dirty="0"/>
              <a:t>perceive ye not</a:t>
            </a:r>
            <a:r>
              <a:rPr lang="en-US" dirty="0"/>
              <a:t> </a:t>
            </a:r>
            <a:r>
              <a:rPr lang="en-US" b="1" u="sng" dirty="0"/>
              <a:t>yet</a:t>
            </a:r>
            <a:r>
              <a:rPr lang="en-US" dirty="0"/>
              <a:t>, </a:t>
            </a:r>
            <a:r>
              <a:rPr lang="en-US" u="sng" dirty="0"/>
              <a:t>neither understand</a:t>
            </a:r>
            <a:r>
              <a:rPr lang="en-US" dirty="0"/>
              <a:t>? have ye your heart yet hardened?</a:t>
            </a:r>
          </a:p>
          <a:p>
            <a:pPr lvl="1"/>
            <a:r>
              <a:rPr lang="en-US" dirty="0"/>
              <a:t>Not asking.. what is your perception? Its.. why DON’T you yet perceive?</a:t>
            </a:r>
          </a:p>
          <a:p>
            <a:pPr lvl="1"/>
            <a:r>
              <a:rPr lang="en-US" dirty="0"/>
              <a:t>Perception is understanding.</a:t>
            </a:r>
          </a:p>
          <a:p>
            <a:pPr lvl="1"/>
            <a:r>
              <a:rPr lang="en-US" dirty="0" smtClean="0"/>
              <a:t>‘Oh </a:t>
            </a:r>
            <a:r>
              <a:rPr lang="en-US" dirty="0"/>
              <a:t>well my perception is this</a:t>
            </a:r>
            <a:r>
              <a:rPr lang="en-US" dirty="0" smtClean="0"/>
              <a:t>..’ Sorry</a:t>
            </a:r>
            <a:r>
              <a:rPr lang="en-US" dirty="0"/>
              <a:t>, </a:t>
            </a:r>
            <a:r>
              <a:rPr lang="en-US" dirty="0" smtClean="0"/>
              <a:t>no</a:t>
            </a:r>
            <a:r>
              <a:rPr lang="en-US" dirty="0"/>
              <a:t>, you don’t have perception, you don’t </a:t>
            </a:r>
            <a:r>
              <a:rPr lang="en-US" dirty="0" smtClean="0"/>
              <a:t>perceive</a:t>
            </a:r>
            <a:r>
              <a:rPr lang="en-US" dirty="0"/>
              <a:t>!</a:t>
            </a:r>
            <a:endParaRPr lang="en-US" dirty="0" smtClean="0"/>
          </a:p>
          <a:p>
            <a:pPr lvl="1"/>
            <a:r>
              <a:rPr lang="en-US" dirty="0" smtClean="0"/>
              <a:t>Opinion is not reality either.</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18</a:t>
            </a:fld>
            <a:endParaRPr lang="en-US"/>
          </a:p>
        </p:txBody>
      </p:sp>
    </p:spTree>
    <p:extLst>
      <p:ext uri="{BB962C8B-B14F-4D97-AF65-F5344CB8AC3E}">
        <p14:creationId xmlns:p14="http://schemas.microsoft.com/office/powerpoint/2010/main" val="2494060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smtClean="0"/>
              <a:t>Act </a:t>
            </a:r>
            <a:r>
              <a:rPr lang="en-US" dirty="0"/>
              <a:t>8:18-23  And when Simon saw that through laying on of the apostles' hands the Holy Ghost was given, he offered them money,  19  Saying, Give me also this power, </a:t>
            </a:r>
            <a:r>
              <a:rPr lang="en-US" u="sng" dirty="0"/>
              <a:t>that on whomsoever I lay hands, he may receive the Holy Ghost</a:t>
            </a:r>
            <a:r>
              <a:rPr lang="en-US" dirty="0"/>
              <a:t>.  </a:t>
            </a:r>
          </a:p>
          <a:p>
            <a:pPr lvl="1"/>
            <a:r>
              <a:rPr lang="en-US" dirty="0"/>
              <a:t>Onlookers think </a:t>
            </a:r>
            <a:r>
              <a:rPr lang="en-US" dirty="0" smtClean="0"/>
              <a:t>‘oh </a:t>
            </a:r>
            <a:r>
              <a:rPr lang="en-US" dirty="0"/>
              <a:t>that’s real dedication to serving God there. He is willing to give up his own money in order to serve God and help people</a:t>
            </a:r>
            <a:r>
              <a:rPr lang="en-US" dirty="0" smtClean="0"/>
              <a:t>.’</a:t>
            </a:r>
            <a:endParaRPr lang="en-US" dirty="0"/>
          </a:p>
          <a:p>
            <a:pPr lvl="1"/>
            <a:r>
              <a:rPr lang="en-US" dirty="0"/>
              <a:t>But they did not perceive!! Their opinion was not reality.</a:t>
            </a:r>
          </a:p>
          <a:p>
            <a:pPr lvl="0"/>
            <a:r>
              <a:rPr lang="en-US" dirty="0"/>
              <a:t>20  But Peter said unto him, Thy money perish with thee, because thou hast thought that the gift of God may be purchased with money.  21  Thou hast neither part nor lot in this matter: for </a:t>
            </a:r>
            <a:r>
              <a:rPr lang="en-US" b="1" u="sng" dirty="0"/>
              <a:t>thy heart is not right in the sight of God</a:t>
            </a:r>
            <a:r>
              <a:rPr lang="en-US" dirty="0"/>
              <a:t>.  22  Repent therefore of this thy wickedness, and pray God, if perhaps the thought of thine heart may be forgiven thee.  23  For I</a:t>
            </a:r>
            <a:r>
              <a:rPr lang="en-US" b="1" u="sng" dirty="0"/>
              <a:t> perceive </a:t>
            </a:r>
            <a:r>
              <a:rPr lang="en-US" dirty="0"/>
              <a:t>that thou art in the gall of bitterness, and in the bond of iniquity.</a:t>
            </a:r>
          </a:p>
          <a:p>
            <a:pPr lvl="1"/>
            <a:r>
              <a:rPr lang="en-US" dirty="0"/>
              <a:t>The word is not used until Peter sees the truth of the matter. He understood Simon’s heart and motivations. </a:t>
            </a:r>
            <a:r>
              <a:rPr lang="en-US" dirty="0" smtClean="0"/>
              <a:t>Peter </a:t>
            </a:r>
            <a:r>
              <a:rPr lang="en-US" dirty="0"/>
              <a:t>is the only one that perceived anything!</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19</a:t>
            </a:fld>
            <a:endParaRPr lang="en-US"/>
          </a:p>
        </p:txBody>
      </p:sp>
    </p:spTree>
    <p:extLst>
      <p:ext uri="{BB962C8B-B14F-4D97-AF65-F5344CB8AC3E}">
        <p14:creationId xmlns:p14="http://schemas.microsoft.com/office/powerpoint/2010/main" val="213628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Act 28:26  Saying, Go unto this people, and say, Hearing ye shall hear, and shall not understand; and seeing </a:t>
            </a:r>
            <a:r>
              <a:rPr lang="en-US" b="1" u="sng" dirty="0"/>
              <a:t>ye shall see</a:t>
            </a:r>
            <a:r>
              <a:rPr lang="en-US" dirty="0"/>
              <a:t>, and </a:t>
            </a:r>
            <a:r>
              <a:rPr lang="en-US" b="1" u="sng" dirty="0"/>
              <a:t>not perceive</a:t>
            </a:r>
            <a:r>
              <a:rPr lang="en-US" dirty="0"/>
              <a:t>:</a:t>
            </a:r>
          </a:p>
          <a:p>
            <a:pPr lvl="1"/>
            <a:r>
              <a:rPr lang="en-US" dirty="0"/>
              <a:t>You can see, think, reason, but you don’t perceive until you understand the truth of the matter.</a:t>
            </a:r>
          </a:p>
          <a:p>
            <a:pPr lvl="1"/>
            <a:r>
              <a:rPr lang="en-US" dirty="0"/>
              <a:t>So people’s </a:t>
            </a:r>
            <a:r>
              <a:rPr lang="en-US" dirty="0" smtClean="0"/>
              <a:t>“perceptions” </a:t>
            </a:r>
            <a:r>
              <a:rPr lang="en-US" dirty="0"/>
              <a:t>are ABSOLUTELY NOT reality.</a:t>
            </a:r>
          </a:p>
          <a:p>
            <a:pPr lvl="0"/>
            <a:r>
              <a:rPr lang="en-US" dirty="0"/>
              <a:t>Jeremiah 29:31  Send to all them of the captivity, saying, Thus saith the LORD concerning Shemaiah the </a:t>
            </a:r>
            <a:r>
              <a:rPr lang="en-US" dirty="0" err="1"/>
              <a:t>Nehelamite</a:t>
            </a:r>
            <a:r>
              <a:rPr lang="en-US" dirty="0"/>
              <a:t>; Because that Shemaiah hath prophesied unto you, and I sent him not, and </a:t>
            </a:r>
            <a:r>
              <a:rPr lang="en-US" b="1" u="sng" dirty="0"/>
              <a:t>he caused you to trust in a lie</a:t>
            </a:r>
            <a:r>
              <a:rPr lang="en-US" dirty="0"/>
              <a:t>:</a:t>
            </a:r>
          </a:p>
          <a:p>
            <a:pPr lvl="1"/>
            <a:r>
              <a:rPr lang="en-US" dirty="0" smtClean="0"/>
              <a:t>Your opinion could be a lie. A lie is not reality.</a:t>
            </a:r>
            <a:endParaRPr lang="en-US" dirty="0"/>
          </a:p>
          <a:p>
            <a:pPr lvl="1"/>
            <a:r>
              <a:rPr lang="en-US" dirty="0"/>
              <a:t>And so why should I care if my fellow Christian chooses to believe a lie about me? </a:t>
            </a:r>
          </a:p>
          <a:p>
            <a:pPr lvl="1"/>
            <a:r>
              <a:rPr lang="en-US" dirty="0"/>
              <a:t>If I have not disobeyed the Lord, why should I tread lightly about your opinion of me</a:t>
            </a:r>
            <a:r>
              <a:rPr lang="en-US" dirty="0" smtClean="0"/>
              <a:t>?</a:t>
            </a:r>
          </a:p>
          <a:p>
            <a:pPr lvl="1"/>
            <a:r>
              <a:rPr lang="en-US" dirty="0"/>
              <a:t>“conscience void of offence toward God, and toward men” </a:t>
            </a:r>
            <a:r>
              <a:rPr lang="en-US" dirty="0" smtClean="0"/>
              <a:t>(Acts 24:16)</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20</a:t>
            </a:fld>
            <a:endParaRPr lang="en-US"/>
          </a:p>
        </p:txBody>
      </p:sp>
    </p:spTree>
    <p:extLst>
      <p:ext uri="{BB962C8B-B14F-4D97-AF65-F5344CB8AC3E}">
        <p14:creationId xmlns:p14="http://schemas.microsoft.com/office/powerpoint/2010/main" val="1549532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19667"/>
            <a:ext cx="10515600" cy="5457296"/>
          </a:xfrm>
        </p:spPr>
        <p:txBody>
          <a:bodyPr/>
          <a:lstStyle/>
          <a:p>
            <a:r>
              <a:rPr lang="en-US" dirty="0" smtClean="0"/>
              <a:t>Questions?</a:t>
            </a:r>
          </a:p>
          <a:p>
            <a:endParaRPr lang="en-US" dirty="0" smtClean="0"/>
          </a:p>
          <a:p>
            <a:r>
              <a:rPr lang="en-US" dirty="0" smtClean="0"/>
              <a:t>Pray.</a:t>
            </a:r>
          </a:p>
          <a:p>
            <a:endParaRPr lang="en-US" dirty="0" smtClean="0"/>
          </a:p>
        </p:txBody>
      </p:sp>
      <p:sp>
        <p:nvSpPr>
          <p:cNvPr id="2" name="Slide Number Placeholder 1"/>
          <p:cNvSpPr>
            <a:spLocks noGrp="1"/>
          </p:cNvSpPr>
          <p:nvPr>
            <p:ph type="sldNum" sz="quarter" idx="12"/>
          </p:nvPr>
        </p:nvSpPr>
        <p:spPr/>
        <p:txBody>
          <a:bodyPr/>
          <a:lstStyle/>
          <a:p>
            <a:fld id="{172C059E-16DE-4C0D-A377-2C3D2DE09514}" type="slidenum">
              <a:rPr lang="en-US" smtClean="0"/>
              <a:t>21</a:t>
            </a:fld>
            <a:endParaRPr lang="en-US"/>
          </a:p>
        </p:txBody>
      </p:sp>
    </p:spTree>
    <p:extLst>
      <p:ext uri="{BB962C8B-B14F-4D97-AF65-F5344CB8AC3E}">
        <p14:creationId xmlns:p14="http://schemas.microsoft.com/office/powerpoint/2010/main" val="24737562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Back-up Stuff</a:t>
            </a:r>
            <a:endParaRPr lang="en-US" dirty="0"/>
          </a:p>
        </p:txBody>
      </p:sp>
    </p:spTree>
    <p:extLst>
      <p:ext uri="{BB962C8B-B14F-4D97-AF65-F5344CB8AC3E}">
        <p14:creationId xmlns:p14="http://schemas.microsoft.com/office/powerpoint/2010/main" val="25066844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84006</TotalTime>
  <Words>2856</Words>
  <Application>Microsoft Office PowerPoint</Application>
  <PresentationFormat>Widescreen</PresentationFormat>
  <Paragraphs>158</Paragraphs>
  <Slides>22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Appearances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Perception</vt:lpstr>
      <vt:lpstr>PowerPoint Presentation</vt:lpstr>
      <vt:lpstr>PowerPoint Presentation</vt:lpstr>
      <vt:lpstr>PowerPoint Presentation</vt:lpstr>
      <vt:lpstr>PowerPoint Presentation</vt:lpstr>
      <vt:lpstr>Back-up Stuff</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dc:title>
  <dc:creator>Jacob Burke</dc:creator>
  <cp:lastModifiedBy>Jacob Burke</cp:lastModifiedBy>
  <cp:revision>478</cp:revision>
  <dcterms:created xsi:type="dcterms:W3CDTF">2014-09-28T12:52:46Z</dcterms:created>
  <dcterms:modified xsi:type="dcterms:W3CDTF">2015-03-08T14:21:39Z</dcterms:modified>
</cp:coreProperties>
</file>